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6711"/>
  </p:normalViewPr>
  <p:slideViewPr>
    <p:cSldViewPr snapToGrid="0" snapToObjects="1">
      <p:cViewPr varScale="1">
        <p:scale>
          <a:sx n="26" d="100"/>
          <a:sy n="26" d="100"/>
        </p:scale>
        <p:origin x="3104" y="376"/>
      </p:cViewPr>
      <p:guideLst/>
    </p:cSldViewPr>
  </p:slideViewPr>
  <p:notesTextViewPr>
    <p:cViewPr>
      <p:scale>
        <a:sx n="1" d="1"/>
        <a:sy n="1" d="1"/>
      </p:scale>
      <p:origin x="0" y="-66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38AF7-F26D-1B47-9D25-A2D1CF1621E8}" authorId="{69476EAC-FB54-8C2F-AB79-40A1C2D50B41}" status="resolved" created="2022-04-08T18:27:18.0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  <ac:txMk cp="870">
        <ac:context len="871" hash="1670197709"/>
      </ac:txMk>
    </ac:txMkLst>
    <p188:pos x="1884628" y="25225518"/>
    <p188:txBody>
      <a:bodyPr/>
      <a:lstStyle/>
      <a:p>
        <a:r>
          <a:rPr lang="en-US"/>
          <a:t>talk about where ROIs coming from</a:t>
        </a:r>
      </a:p>
    </p188:txBody>
  </p188:cm>
  <p188:cm id="{09CC5BAE-B770-9D49-A884-8E54538FA74F}" authorId="{69476EAC-FB54-8C2F-AB79-40A1C2D50B41}" status="resolved" created="2022-04-08T18:27:34.83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2">
        <ac:context len="2129" hash="3163755707"/>
      </ac:txMk>
    </ac:txMkLst>
    <p188:pos x="2416205" y="2808732"/>
    <p188:txBody>
      <a:bodyPr/>
      <a:lstStyle/>
      <a:p>
        <a:r>
          <a:rPr lang="en-US"/>
          <a:t>talk about where ROIs coming from</a:t>
        </a:r>
      </a:p>
    </p188:txBody>
  </p188:cm>
  <p188:cm id="{021EAD0B-C659-B248-AB4A-A729A469A9CD}" authorId="{69476EAC-FB54-8C2F-AB79-40A1C2D50B41}" status="resolved" created="2022-04-08T18:27:57.5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07" creationId="{00000000-0000-0000-0000-000000000000}"/>
      <ac:txMk cp="20">
        <ac:context len="21" hash="1060665517"/>
      </ac:txMk>
    </ac:txMkLst>
    <p188:pos x="11969381" y="1653670"/>
    <p188:txBody>
      <a:bodyPr/>
      <a:lstStyle/>
      <a:p>
        <a:r>
          <a:rPr lang="en-US"/>
          <a:t>where ROIs are coming from</a:t>
        </a:r>
      </a:p>
    </p188:txBody>
  </p188:cm>
  <p188:cm id="{2B696276-8E0F-4D48-B035-67C35C90F32E}" authorId="{69476EAC-FB54-8C2F-AB79-40A1C2D50B41}" status="resolved" created="2022-04-08T18:28:48.81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update these figures</a:t>
        </a:r>
      </a:p>
    </p188:txBody>
  </p188:cm>
  <p188:cm id="{2FD2284E-849C-8F49-8BCB-BAD673BC80DC}" authorId="{69476EAC-FB54-8C2F-AB79-40A1C2D50B41}" created="2022-04-08T18:30:52.4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exploratory ROI-ROI analyses + post-hoc comparisons</a:t>
        </a:r>
      </a:p>
    </p188:txBody>
  </p188:cm>
  <p188:cm id="{DDBBFE11-B0EE-5B4C-BFAA-40B3C8E0F9C0}" authorId="{69476EAC-FB54-8C2F-AB79-40A1C2D50B41}" created="2022-04-08T18:49:09.3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1032" creationId="{B89A4925-A97A-324D-BB16-A33AB721AE0D}"/>
    </ac:deMkLst>
    <p188:txBody>
      <a:bodyPr/>
      <a:lstStyle/>
      <a:p>
        <a:r>
          <a:rPr lang="en-US"/>
          <a:t>update plot</a:t>
        </a:r>
      </a:p>
    </p188:txBody>
  </p188:cm>
  <p188:cm id="{2697B28F-E978-0241-B85E-FF12CAA025FB}" authorId="{69476EAC-FB54-8C2F-AB79-40A1C2D50B41}" created="2022-04-08T18:51:59.8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36" len="5">
        <ac:context len="2129" hash="3163755707"/>
      </ac:txMk>
    </ac:txMkLst>
    <p188:pos x="1832482" y="22594855"/>
    <p188:txBody>
      <a:bodyPr/>
      <a:lstStyle/>
      <a:p>
        <a:r>
          <a:rPr lang="en-US"/>
          <a:t>summary of results</a:t>
        </a:r>
      </a:p>
    </p188:txBody>
  </p188:cm>
  <p188:cm id="{3BE1749F-B03D-EA45-82DB-4644936EB51B}" authorId="{8443ED59-20C7-4FDF-8DCA-8A14D1AA1C8C}" created="2022-04-11T12:55:02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</ac:deMkLst>
    <p188:txBody>
      <a:bodyPr/>
      <a:lstStyle/>
      <a:p>
        <a:r>
          <a:rPr lang="en-US"/>
          <a:t>more specific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secondary analysis, I looked at a data set in which 18 cognitively healthy older adults completed an fMRI music listening task in which they listened to either self-selected or other-selected music. For each stimulus heard in the scanner, I calculated song-specific age, a measure of how old participants were when a specific song was released. Because this sometimes leads to negative ages, I also conducted follow-up interviews in which I asked participants to self-report when they first heard these songs. I then categorized these songs based on SSA per participant: Childhood (0-11), Adolescence (12-18), Young Adulthood (19-25) and Adulthood (26-45)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Music from listeners’ adolescence &amp; young adulthood showed activation in auditory areas (STG, PT)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Calibri"/>
              </a:rPr>
              <a:t>Mu</a:t>
            </a: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sic </a:t>
            </a:r>
            <a:r>
              <a:rPr lang="en-US" sz="11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heard during adolescence showed functional connectivity with auditory (MTG, STG) and reward areas (ventral &amp; dorsal striatum, insula, orbitofrontal cortex)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Whereas both childhood and adolescent music elicited functional connectivity with auditory areas (STG, HG), childhood music displayed connectivity with dorsal striatum, adolescent music did so with the </a:t>
            </a:r>
            <a:r>
              <a:rPr lang="en-US" sz="11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ventral striatum</a:t>
            </a:r>
            <a:endParaRPr lang="en-US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VOXEL HEIGHT CLUSTER SIZE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nyas.14241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jpg"/><Relationship Id="rId3" Type="http://schemas.microsoft.com/office/2018/10/relationships/comments" Target="../comments/modernComment_100_0.xml"/><Relationship Id="rId21" Type="http://schemas.openxmlformats.org/officeDocument/2006/relationships/image" Target="../media/image1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image" Target="../media/image3.png"/><Relationship Id="rId17" Type="http://schemas.openxmlformats.org/officeDocument/2006/relationships/image" Target="../media/image8.jp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jp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4.png"/><Relationship Id="rId28" Type="http://schemas.openxmlformats.org/officeDocument/2006/relationships/image" Target="../media/image19.jpg"/><Relationship Id="rId10" Type="http://schemas.openxmlformats.org/officeDocument/2006/relationships/image" Target="../media/image1.png"/><Relationship Id="rId19" Type="http://schemas.openxmlformats.org/officeDocument/2006/relationships/image" Target="../media/image10.jp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doi.org/10.1017/S0140525X20000333" TargetMode="External"/><Relationship Id="rId14" Type="http://schemas.openxmlformats.org/officeDocument/2006/relationships/image" Target="../media/image5.jpg"/><Relationship Id="rId22" Type="http://schemas.openxmlformats.org/officeDocument/2006/relationships/image" Target="../media/image13.png"/><Relationship Id="rId27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0592" y="13145"/>
            <a:ext cx="43886478" cy="6208593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933594"/>
            <a:ext cx="13877365" cy="300124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may differ in its functional connectivity patterns from that outside this time period, potentially providing neuroscientific insight into the development of lifelong musical preferences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improved reward learning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Development of the social brain in adolescents may also account for these effects,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https://doi.org/10.3758/BF03211330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https://doi.org/10.1016/j.dr.2007.08.003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http://dx.doi.org/10.1037/a0012955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https://doi.org/10.1016/j.dcn.2015.12.006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https://doi.org/10.1111/nyas.14241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https://doi.org/10.1017/S0140525X20000333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 and the CONN Toolbox.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</a:t>
            </a:r>
            <a:r>
              <a:rPr lang="en-US" sz="3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as defined by the CONN toolbox, derived from the Human Connectome Project, and the anterior Insula as defined by previous work (CITATION)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 defined by previous work in our lab (CITATION), along with the two previous ROIs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16237"/>
            <a:ext cx="13877365" cy="139783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32697"/>
            <a:ext cx="13877365" cy="1618488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9" y="16801271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6367900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42538" y="25012941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111863" y="2414055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limbic regions compared to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frontocortical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auditory and dopaminergic reward systems interact, facilitated by the anterior insula: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connectivity between the mPFC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outlined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56" y="20611627"/>
            <a:ext cx="8339013" cy="512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0" y="16999113"/>
            <a:ext cx="8444001" cy="1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0842" y="2108526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038106" y="1815512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2528" y="18638364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9150" y="21655553"/>
            <a:ext cx="13135396" cy="23123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08EAF82-3AC8-3B4C-8D75-33CEF6D30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17519" y="24025311"/>
            <a:ext cx="2641708" cy="6346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601548" y="34405040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D2C885-E7A1-0740-9F89-D04BA30557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6326" y="34989815"/>
            <a:ext cx="10616000" cy="187452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2ACA97-6580-504E-903B-E4953F4405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828" r="2616" b="49435"/>
          <a:stretch/>
        </p:blipFill>
        <p:spPr>
          <a:xfrm>
            <a:off x="29374832" y="19146091"/>
            <a:ext cx="13679910" cy="3532115"/>
          </a:xfrm>
          <a:prstGeom prst="rect">
            <a:avLst/>
          </a:prstGeom>
        </p:spPr>
      </p:pic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56326" y="27199322"/>
            <a:ext cx="10494046" cy="1869942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35566" y="29905537"/>
            <a:ext cx="10494046" cy="1869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601547" y="29232484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01549" y="2659569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78139" y="3202956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52136" y="29528009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922626" y="31405858"/>
            <a:ext cx="11223990" cy="34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87047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47820" y="12838010"/>
            <a:ext cx="3565221" cy="1995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168232" y="12845033"/>
            <a:ext cx="3565221" cy="1995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81785" y="21632053"/>
            <a:ext cx="3565222" cy="1995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4971207" y="3283446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093657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ED8432-F119-4A4C-ABC5-0B2403A32E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544213" y="8588593"/>
            <a:ext cx="10717115" cy="18923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2133713" y="808491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CCAEC5-F4F8-E649-836D-8D7C3B78CB9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501628" y="11011114"/>
            <a:ext cx="10717121" cy="18923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2133714" y="1039192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FF19F8-CCFE-2442-B8BA-0B2067B0F72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544213" y="13428745"/>
            <a:ext cx="10717115" cy="18923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138702" y="1285982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0668" y="15907135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1515</TotalTime>
  <Words>1189</Words>
  <Application>Microsoft Macintosh PowerPoint</Application>
  <PresentationFormat>Custom</PresentationFormat>
  <Paragraphs>167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Helvetica Neue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26</cp:revision>
  <dcterms:created xsi:type="dcterms:W3CDTF">2021-02-08T14:55:12Z</dcterms:created>
  <dcterms:modified xsi:type="dcterms:W3CDTF">2022-04-11T19:54:48Z</dcterms:modified>
</cp:coreProperties>
</file>